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handoutMasterIdLst>
    <p:handoutMasterId r:id="rId56"/>
  </p:handoutMasterIdLst>
  <p:sldIdLst>
    <p:sldId id="579" r:id="rId2"/>
    <p:sldId id="336" r:id="rId3"/>
    <p:sldId id="439" r:id="rId4"/>
    <p:sldId id="264" r:id="rId5"/>
    <p:sldId id="410" r:id="rId6"/>
    <p:sldId id="411" r:id="rId7"/>
    <p:sldId id="412" r:id="rId8"/>
    <p:sldId id="551" r:id="rId9"/>
    <p:sldId id="569" r:id="rId10"/>
    <p:sldId id="564" r:id="rId11"/>
    <p:sldId id="580" r:id="rId12"/>
    <p:sldId id="414" r:id="rId13"/>
    <p:sldId id="552" r:id="rId14"/>
    <p:sldId id="578" r:id="rId15"/>
    <p:sldId id="262" r:id="rId16"/>
    <p:sldId id="263" r:id="rId17"/>
    <p:sldId id="516" r:id="rId18"/>
    <p:sldId id="265" r:id="rId19"/>
    <p:sldId id="558" r:id="rId20"/>
    <p:sldId id="443" r:id="rId21"/>
    <p:sldId id="557" r:id="rId22"/>
    <p:sldId id="560" r:id="rId23"/>
    <p:sldId id="570" r:id="rId24"/>
    <p:sldId id="572" r:id="rId25"/>
    <p:sldId id="575" r:id="rId26"/>
    <p:sldId id="440" r:id="rId27"/>
    <p:sldId id="415" r:id="rId28"/>
    <p:sldId id="425" r:id="rId29"/>
    <p:sldId id="417" r:id="rId30"/>
    <p:sldId id="427" r:id="rId31"/>
    <p:sldId id="431" r:id="rId32"/>
    <p:sldId id="428" r:id="rId33"/>
    <p:sldId id="433" r:id="rId34"/>
    <p:sldId id="471" r:id="rId35"/>
    <p:sldId id="316" r:id="rId36"/>
    <p:sldId id="319" r:id="rId37"/>
    <p:sldId id="553" r:id="rId38"/>
    <p:sldId id="487" r:id="rId39"/>
    <p:sldId id="374" r:id="rId40"/>
    <p:sldId id="346" r:id="rId41"/>
    <p:sldId id="359" r:id="rId42"/>
    <p:sldId id="361" r:id="rId43"/>
    <p:sldId id="362" r:id="rId44"/>
    <p:sldId id="363" r:id="rId45"/>
    <p:sldId id="364" r:id="rId46"/>
    <p:sldId id="565" r:id="rId47"/>
    <p:sldId id="573" r:id="rId48"/>
    <p:sldId id="541" r:id="rId49"/>
    <p:sldId id="492" r:id="rId50"/>
    <p:sldId id="360" r:id="rId51"/>
    <p:sldId id="563" r:id="rId52"/>
    <p:sldId id="267" r:id="rId53"/>
    <p:sldId id="567" r:id="rId5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EE266-8E39-4ACC-9718-E61C7F34D883}" v="11" dt="2024-11-04T02:47:20.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97" autoAdjust="0"/>
    <p:restoredTop sz="48336"/>
  </p:normalViewPr>
  <p:slideViewPr>
    <p:cSldViewPr snapToGrid="0" snapToObjects="1">
      <p:cViewPr varScale="1">
        <p:scale>
          <a:sx n="51" d="100"/>
          <a:sy n="51" d="100"/>
        </p:scale>
        <p:origin x="1600" y="24"/>
      </p:cViewPr>
      <p:guideLst>
        <p:guide orient="horz" pos="2160"/>
        <p:guide pos="3840"/>
      </p:guideLst>
    </p:cSldViewPr>
  </p:slideViewPr>
  <p:notesTextViewPr>
    <p:cViewPr>
      <p:scale>
        <a:sx n="135" d="100"/>
        <a:sy n="135" d="100"/>
      </p:scale>
      <p:origin x="0" y="0"/>
    </p:cViewPr>
  </p:notesTextViewPr>
  <p:sorterViewPr>
    <p:cViewPr varScale="1">
      <p:scale>
        <a:sx n="1" d="1"/>
        <a:sy n="1" d="1"/>
      </p:scale>
      <p:origin x="0" y="-7627"/>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75196F45-9325-41AC-936B-61C7817F06E9}"/>
    <pc:docChg chg="custSel modSld">
      <pc:chgData name="Obstfeld, Amrom E" userId="723fc76c-ee2b-4721-b304-153613f0d15a" providerId="ADAL" clId="{75196F45-9325-41AC-936B-61C7817F06E9}" dt="2024-11-04T02:57:01.301" v="6" actId="2696"/>
      <pc:docMkLst>
        <pc:docMk/>
      </pc:docMkLst>
      <pc:sldChg chg="modSp mod modClrScheme chgLayout">
        <pc:chgData name="Obstfeld, Amrom E" userId="723fc76c-ee2b-4721-b304-153613f0d15a" providerId="ADAL" clId="{75196F45-9325-41AC-936B-61C7817F06E9}" dt="2024-11-04T02:56:18.316" v="2" actId="700"/>
        <pc:sldMkLst>
          <pc:docMk/>
          <pc:sldMk cId="2384464386" sldId="471"/>
        </pc:sldMkLst>
        <pc:spChg chg="mod ord">
          <ac:chgData name="Obstfeld, Amrom E" userId="723fc76c-ee2b-4721-b304-153613f0d15a" providerId="ADAL" clId="{75196F45-9325-41AC-936B-61C7817F06E9}" dt="2024-11-04T02:56:18.316" v="2" actId="700"/>
          <ac:spMkLst>
            <pc:docMk/>
            <pc:sldMk cId="2384464386" sldId="471"/>
            <ac:spMk id="4" creationId="{3BEDA2C6-1787-DD41-8698-A9A0063118C7}"/>
          </ac:spMkLst>
        </pc:spChg>
        <pc:spChg chg="mod ord">
          <ac:chgData name="Obstfeld, Amrom E" userId="723fc76c-ee2b-4721-b304-153613f0d15a" providerId="ADAL" clId="{75196F45-9325-41AC-936B-61C7817F06E9}" dt="2024-11-04T02:56:18.316" v="2" actId="700"/>
          <ac:spMkLst>
            <pc:docMk/>
            <pc:sldMk cId="2384464386" sldId="471"/>
            <ac:spMk id="5" creationId="{F169B706-A9F5-5B45-89EC-80038623C9FF}"/>
          </ac:spMkLst>
        </pc:spChg>
      </pc:sldChg>
      <pc:sldChg chg="addSp modSp mod modClrScheme chgLayout">
        <pc:chgData name="Obstfeld, Amrom E" userId="723fc76c-ee2b-4721-b304-153613f0d15a" providerId="ADAL" clId="{75196F45-9325-41AC-936B-61C7817F06E9}" dt="2024-11-04T02:56:31.043" v="3" actId="700"/>
        <pc:sldMkLst>
          <pc:docMk/>
          <pc:sldMk cId="3929708230" sldId="565"/>
        </pc:sldMkLst>
        <pc:spChg chg="mod ord">
          <ac:chgData name="Obstfeld, Amrom E" userId="723fc76c-ee2b-4721-b304-153613f0d15a" providerId="ADAL" clId="{75196F45-9325-41AC-936B-61C7817F06E9}" dt="2024-11-04T02:56:31.043" v="3" actId="700"/>
          <ac:spMkLst>
            <pc:docMk/>
            <pc:sldMk cId="3929708230" sldId="565"/>
            <ac:spMk id="2" creationId="{32E1AA3D-CC1E-C74E-A634-995E791A2433}"/>
          </ac:spMkLst>
        </pc:spChg>
        <pc:spChg chg="add mod ord">
          <ac:chgData name="Obstfeld, Amrom E" userId="723fc76c-ee2b-4721-b304-153613f0d15a" providerId="ADAL" clId="{75196F45-9325-41AC-936B-61C7817F06E9}" dt="2024-11-04T02:56:31.043" v="3" actId="700"/>
          <ac:spMkLst>
            <pc:docMk/>
            <pc:sldMk cId="3929708230" sldId="565"/>
            <ac:spMk id="3" creationId="{C6962A57-45E8-BFD6-E2D4-811697E6262D}"/>
          </ac:spMkLst>
        </pc:spChg>
      </pc:sldChg>
      <pc:sldChg chg="modSp mod modClrScheme chgLayout">
        <pc:chgData name="Obstfeld, Amrom E" userId="723fc76c-ee2b-4721-b304-153613f0d15a" providerId="ADAL" clId="{75196F45-9325-41AC-936B-61C7817F06E9}" dt="2024-11-04T02:56:08.345" v="1" actId="700"/>
        <pc:sldMkLst>
          <pc:docMk/>
          <pc:sldMk cId="815737291" sldId="575"/>
        </pc:sldMkLst>
        <pc:spChg chg="mod ord">
          <ac:chgData name="Obstfeld, Amrom E" userId="723fc76c-ee2b-4721-b304-153613f0d15a" providerId="ADAL" clId="{75196F45-9325-41AC-936B-61C7817F06E9}" dt="2024-11-04T02:56:08.345" v="1" actId="700"/>
          <ac:spMkLst>
            <pc:docMk/>
            <pc:sldMk cId="815737291" sldId="575"/>
            <ac:spMk id="2" creationId="{32E1AA3D-CC1E-C74E-A634-995E791A2433}"/>
          </ac:spMkLst>
        </pc:spChg>
        <pc:spChg chg="mod ord">
          <ac:chgData name="Obstfeld, Amrom E" userId="723fc76c-ee2b-4721-b304-153613f0d15a" providerId="ADAL" clId="{75196F45-9325-41AC-936B-61C7817F06E9}" dt="2024-11-04T02:56:08.345" v="1" actId="700"/>
          <ac:spMkLst>
            <pc:docMk/>
            <pc:sldMk cId="815737291" sldId="575"/>
            <ac:spMk id="3" creationId="{EE19BCF9-CEA1-7D4C-9B3A-71C9D9023AEA}"/>
          </ac:spMkLst>
        </pc:spChg>
      </pc:sldChg>
      <pc:sldMasterChg chg="delSldLayout">
        <pc:chgData name="Obstfeld, Amrom E" userId="723fc76c-ee2b-4721-b304-153613f0d15a" providerId="ADAL" clId="{75196F45-9325-41AC-936B-61C7817F06E9}" dt="2024-11-04T02:57:01.301" v="6" actId="2696"/>
        <pc:sldMasterMkLst>
          <pc:docMk/>
          <pc:sldMasterMk cId="2044624014" sldId="2147483660"/>
        </pc:sldMasterMkLst>
        <pc:sldLayoutChg chg="del">
          <pc:chgData name="Obstfeld, Amrom E" userId="723fc76c-ee2b-4721-b304-153613f0d15a" providerId="ADAL" clId="{75196F45-9325-41AC-936B-61C7817F06E9}" dt="2024-11-04T02:55:08.613" v="0" actId="2696"/>
          <pc:sldLayoutMkLst>
            <pc:docMk/>
            <pc:sldMasterMk cId="2044624014" sldId="2147483660"/>
            <pc:sldLayoutMk cId="0" sldId="2147483673"/>
          </pc:sldLayoutMkLst>
        </pc:sldLayoutChg>
        <pc:sldLayoutChg chg="del">
          <pc:chgData name="Obstfeld, Amrom E" userId="723fc76c-ee2b-4721-b304-153613f0d15a" providerId="ADAL" clId="{75196F45-9325-41AC-936B-61C7817F06E9}" dt="2024-11-04T02:57:01.270" v="4" actId="2696"/>
          <pc:sldLayoutMkLst>
            <pc:docMk/>
            <pc:sldMasterMk cId="2044624014" sldId="2147483660"/>
            <pc:sldLayoutMk cId="0" sldId="2147483674"/>
          </pc:sldLayoutMkLst>
        </pc:sldLayoutChg>
        <pc:sldLayoutChg chg="del">
          <pc:chgData name="Obstfeld, Amrom E" userId="723fc76c-ee2b-4721-b304-153613f0d15a" providerId="ADAL" clId="{75196F45-9325-41AC-936B-61C7817F06E9}" dt="2024-11-04T02:57:01.285" v="5" actId="2696"/>
          <pc:sldLayoutMkLst>
            <pc:docMk/>
            <pc:sldMasterMk cId="2044624014" sldId="2147483660"/>
            <pc:sldLayoutMk cId="0" sldId="2147483675"/>
          </pc:sldLayoutMkLst>
        </pc:sldLayoutChg>
        <pc:sldLayoutChg chg="del">
          <pc:chgData name="Obstfeld, Amrom E" userId="723fc76c-ee2b-4721-b304-153613f0d15a" providerId="ADAL" clId="{75196F45-9325-41AC-936B-61C7817F06E9}" dt="2024-11-04T02:57:01.301" v="6" actId="2696"/>
          <pc:sldLayoutMkLst>
            <pc:docMk/>
            <pc:sldMasterMk cId="2044624014" sldId="2147483660"/>
            <pc:sldLayoutMk cId="0" sldId="214748367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11/3/2024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11/3/2024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a:t>
            </a:r>
            <a:r>
              <a:rPr lang="en-US" dirty="0" err="1"/>
              <a:t>Rstudio</a:t>
            </a:r>
            <a:r>
              <a:rPr lang="en-US" dirty="0"/>
              <a:t>.</a:t>
            </a:r>
          </a:p>
          <a:p>
            <a:endParaRPr lang="en-US" dirty="0"/>
          </a:p>
          <a:p>
            <a:r>
              <a:rPr lang="en-US" dirty="0"/>
              <a:t>Go to the site https://</a:t>
            </a:r>
            <a:r>
              <a:rPr lang="en-US" dirty="0" err="1"/>
              <a:t>api-r.cloud</a:t>
            </a:r>
            <a:r>
              <a:rPr lang="en-US" dirty="0"/>
              <a:t> in your browser.</a:t>
            </a:r>
          </a:p>
          <a:p>
            <a:endParaRPr lang="en-US" dirty="0"/>
          </a:p>
          <a:p>
            <a:r>
              <a:rPr lang="en-US" dirty="0"/>
              <a:t>Use the login credentials sent to you earlier (e.g. apir000 for login, 6 digit password).</a:t>
            </a:r>
          </a:p>
          <a:p>
            <a:endParaRPr lang="en-US" dirty="0"/>
          </a:p>
          <a:p>
            <a:r>
              <a:rPr lang="en-US" dirty="0"/>
              <a:t>If you don’t have your log in credentials, see the document we are posting in the chat.</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 access the course content via an alternate method.</a:t>
            </a:r>
          </a:p>
          <a:p>
            <a:endParaRPr lang="en-US" dirty="0"/>
          </a:p>
          <a:p>
            <a:r>
              <a:rPr lang="en-US" dirty="0"/>
              <a:t>In a course this size, we may not be able to get every participant logged in successfully.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23</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24</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35</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19196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2555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However, many R users choose to leverage an integrated development environment (IDE) for their work in addition to the base install.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RStudio.  This is the IDE we will be using in this course.  RStudio is also a company (the that produces the RStudio IDE).  In this course, when we say RStudio, we are referring to the IDE software.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RStudio adds many features to the basic R installation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suggested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amromeo</a:t>
            </a:r>
            <a:r>
              <a:rPr lang="en-US" sz="1200" dirty="0"/>
              <a:t>/api_r2021),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75509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11/3/2024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68" r:id="rId9"/>
    <p:sldLayoutId id="2147483669" r:id="rId10"/>
    <p:sldLayoutId id="2147483670" r:id="rId11"/>
    <p:sldLayoutId id="2147483671" r:id="rId12"/>
    <p:sldLayoutId id="2147483672" r:id="rId13"/>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4.tiff"/><Relationship Id="rId11" Type="http://schemas.openxmlformats.org/officeDocument/2006/relationships/image" Target="../media/image19.tiff"/><Relationship Id="rId5" Type="http://schemas.openxmlformats.org/officeDocument/2006/relationships/image" Target="../media/image13.tiff"/><Relationship Id="rId10" Type="http://schemas.openxmlformats.org/officeDocument/2006/relationships/image" Target="../media/image18.tiff"/><Relationship Id="rId4" Type="http://schemas.openxmlformats.org/officeDocument/2006/relationships/image" Target="../media/image12.tiff"/><Relationship Id="rId9"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7.png"/><Relationship Id="rId12"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1.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tiff"/><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50.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8.tiff"/><Relationship Id="rId7" Type="http://schemas.openxmlformats.org/officeDocument/2006/relationships/image" Target="../media/image72.tiff"/><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71.tiff"/><Relationship Id="rId5" Type="http://schemas.openxmlformats.org/officeDocument/2006/relationships/image" Target="../media/image70.tiff"/><Relationship Id="rId4" Type="http://schemas.openxmlformats.org/officeDocument/2006/relationships/image" Target="../media/image69.tiff"/></Relationships>
</file>

<file path=ppt/slides/_rels/slide51.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png"/><Relationship Id="rId7"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fontScale="90000"/>
          </a:bodyPr>
          <a:lstStyle/>
          <a:p>
            <a:br>
              <a:rPr lang="en-US" b="1" dirty="0"/>
            </a:br>
            <a:r>
              <a:rPr lang="en-US" b="1" dirty="0"/>
              <a:t>A </a:t>
            </a:r>
            <a:r>
              <a:rPr lang="en-US" b="1" dirty="0" err="1"/>
              <a:t>RefResher</a:t>
            </a:r>
            <a:r>
              <a:rPr lang="en-US" b="1" dirty="0"/>
              <a:t> in Laboratory Statistics: Using R in Validations and Verifications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b="1" dirty="0"/>
              <a:t>Amrom Obstfeld</a:t>
            </a:r>
          </a:p>
          <a:p>
            <a:r>
              <a:rPr lang="en-US" sz="2800" dirty="0"/>
              <a:t>November 22, 2024</a:t>
            </a:r>
            <a:endParaRPr lang="en-US" sz="2000" dirty="0"/>
          </a:p>
        </p:txBody>
      </p:sp>
      <p:sp>
        <p:nvSpPr>
          <p:cNvPr id="4" name="Slide Number Placeholder 3">
            <a:extLst>
              <a:ext uri="{FF2B5EF4-FFF2-40B4-BE49-F238E27FC236}">
                <a16:creationId xmlns:a16="http://schemas.microsoft.com/office/drawing/2014/main" id="{C29E2299-64EA-A145-80A6-0478B89A990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2193057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70000" lnSpcReduction="20000"/>
          </a:bodyPr>
          <a:lstStyle/>
          <a:p>
            <a:pPr marL="0" indent="0">
              <a:buNone/>
            </a:pPr>
            <a:r>
              <a:rPr lang="en-US" sz="4400" dirty="0"/>
              <a:t>Go to </a:t>
            </a:r>
            <a:r>
              <a:rPr lang="en-US" sz="3600" dirty="0">
                <a:solidFill>
                  <a:srgbClr val="0070C0"/>
                </a:solidFill>
                <a:latin typeface="Monaco" charset="0"/>
              </a:rPr>
              <a:t>https://</a:t>
            </a:r>
            <a:r>
              <a:rPr lang="en-US" sz="3600" dirty="0" err="1">
                <a:solidFill>
                  <a:srgbClr val="0070C0"/>
                </a:solidFill>
                <a:latin typeface="Monaco" charset="0"/>
              </a:rPr>
              <a:t>api-r</a:t>
            </a:r>
            <a:r>
              <a:rPr lang="en-US" sz="3600" dirty="0" err="1">
                <a:solidFill>
                  <a:srgbClr val="0070C0"/>
                </a:solidFill>
                <a:latin typeface="Monaco" charset="0"/>
                <a:ea typeface="Monaco" charset="0"/>
                <a:cs typeface="Monaco" charset="0"/>
              </a:rPr>
              <a:t>.cloud</a:t>
            </a:r>
            <a:r>
              <a:rPr lang="en-US" sz="4400" dirty="0"/>
              <a:t> in your browser and log in using the username and password provided in the course email. </a:t>
            </a:r>
          </a:p>
          <a:p>
            <a:pPr marL="0" indent="0">
              <a:buNone/>
            </a:pPr>
            <a:endParaRPr lang="en-US" sz="4400" dirty="0"/>
          </a:p>
          <a:p>
            <a:pPr marL="0" indent="0">
              <a:buNone/>
            </a:pPr>
            <a:r>
              <a:rPr lang="en-US" sz="4400" dirty="0"/>
              <a:t>Click “thumbs up” in zoom once you see the RStudio panes.</a:t>
            </a:r>
          </a:p>
          <a:p>
            <a:pPr marL="0" indent="0">
              <a:buNone/>
            </a:pPr>
            <a:endParaRPr lang="en-US" sz="4400" dirty="0"/>
          </a:p>
          <a:p>
            <a:pPr marL="0" indent="0">
              <a:buNone/>
            </a:pPr>
            <a:r>
              <a:rPr lang="en-US" sz="4400" dirty="0"/>
              <a:t>If you can’t access the site click “thumbs down” and we will set you up in a backup configuration shortly.</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4017732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 for Reproducible Data Analysis</a:t>
            </a:r>
          </a:p>
        </p:txBody>
      </p:sp>
    </p:spTree>
    <p:extLst>
      <p:ext uri="{BB962C8B-B14F-4D97-AF65-F5344CB8AC3E}">
        <p14:creationId xmlns:p14="http://schemas.microsoft.com/office/powerpoint/2010/main" val="307448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14</a:t>
            </a:fld>
            <a:endParaRPr lang="en-US"/>
          </a:p>
        </p:txBody>
      </p:sp>
    </p:spTree>
    <p:extLst>
      <p:ext uri="{BB962C8B-B14F-4D97-AF65-F5344CB8AC3E}">
        <p14:creationId xmlns:p14="http://schemas.microsoft.com/office/powerpoint/2010/main" val="816370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Load data into R and 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860201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
        <p:nvSpPr>
          <p:cNvPr id="4" name="Slide Number Placeholder 3">
            <a:extLst>
              <a:ext uri="{FF2B5EF4-FFF2-40B4-BE49-F238E27FC236}">
                <a16:creationId xmlns:a16="http://schemas.microsoft.com/office/drawing/2014/main" id="{DC6CA7C0-6514-B547-8692-87E5D2D0D6AF}"/>
              </a:ext>
            </a:extLst>
          </p:cNvPr>
          <p:cNvSpPr>
            <a:spLocks noGrp="1"/>
          </p:cNvSpPr>
          <p:nvPr>
            <p:ph type="sldNum" sz="quarter" idx="12"/>
          </p:nvPr>
        </p:nvSpPr>
        <p:spPr/>
        <p:txBody>
          <a:bodyPr/>
          <a:lstStyle/>
          <a:p>
            <a:fld id="{FBFEA71B-C421-F54F-A3C7-C1F2690B2CD4}" type="slidenum">
              <a:rPr lang="en-US" smtClean="0"/>
              <a:t>20</a:t>
            </a:fld>
            <a:endParaRPr lang="en-US"/>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result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38</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C6962A57-45E8-BFD6-E2D4-811697E6262D}"/>
              </a:ext>
            </a:extLst>
          </p:cNvPr>
          <p:cNvSpPr>
            <a:spLocks noGrp="1"/>
          </p:cNvSpPr>
          <p:nvPr>
            <p:ph type="body" sz="quarter" idx="13"/>
          </p:nvPr>
        </p:nvSpPr>
        <p:spPr/>
        <p:txBody>
          <a:bodyPr/>
          <a:lstStyle/>
          <a:p>
            <a:endParaRPr lang="en-US"/>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“01 -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
        <p:nvSpPr>
          <p:cNvPr id="3" name="Slide Number Placeholder 2">
            <a:extLst>
              <a:ext uri="{FF2B5EF4-FFF2-40B4-BE49-F238E27FC236}">
                <a16:creationId xmlns:a16="http://schemas.microsoft.com/office/drawing/2014/main" id="{1E2603F9-237E-484F-81F6-FFC1ECF7456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1462958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
        <p:nvSpPr>
          <p:cNvPr id="3" name="Slide Number Placeholder 2">
            <a:extLst>
              <a:ext uri="{FF2B5EF4-FFF2-40B4-BE49-F238E27FC236}">
                <a16:creationId xmlns:a16="http://schemas.microsoft.com/office/drawing/2014/main" id="{44003163-1CBB-314C-97EA-F35021856B2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08263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077218"/>
          </a:xfrm>
          <a:prstGeom prst="rect">
            <a:avLst/>
          </a:prstGeom>
          <a:noFill/>
        </p:spPr>
        <p:txBody>
          <a:bodyPr wrap="square" rtlCol="0">
            <a:spAutoFit/>
          </a:bodyPr>
          <a:lstStyle/>
          <a:p>
            <a:pPr algn="ctr"/>
            <a:r>
              <a:rPr lang="en-US" sz="3200" b="1" dirty="0"/>
              <a:t>Note: Use </a:t>
            </a:r>
            <a:r>
              <a:rPr lang="en-US" sz="3200" b="1" dirty="0" err="1"/>
              <a:t>Rstudio</a:t>
            </a:r>
            <a:r>
              <a:rPr lang="en-US" sz="3200" b="1" dirty="0"/>
              <a:t> Cloud only for this course. Do not upload protected health information to the cloud!</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59760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19896</TotalTime>
  <Words>6255</Words>
  <Application>Microsoft Office PowerPoint</Application>
  <PresentationFormat>Widescreen</PresentationFormat>
  <Paragraphs>633</Paragraphs>
  <Slides>53</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Monaco</vt:lpstr>
      <vt:lpstr>Tw Cen MT</vt:lpstr>
      <vt:lpstr>Tw Cen MT Condensed</vt:lpstr>
      <vt:lpstr>Wingdings</vt:lpstr>
      <vt:lpstr>Wingdings 3</vt:lpstr>
      <vt:lpstr>Integral</vt:lpstr>
      <vt:lpstr> A RefResher in Laboratory Statistics: Using R in Validations and Verifications</vt:lpstr>
      <vt:lpstr>PowerPoint Presentation</vt:lpstr>
      <vt:lpstr>Getting Oriented to R </vt:lpstr>
      <vt:lpstr>PowerPoint Presentation</vt:lpstr>
      <vt:lpstr>What is R?</vt:lpstr>
      <vt:lpstr>RStudio:  The Portal to R</vt:lpstr>
      <vt:lpstr>RStudio:  In the Cloud… In Your Home</vt:lpstr>
      <vt:lpstr>Getting Started with RStudio</vt:lpstr>
      <vt:lpstr>RStudio:  On the Web and In Your Home</vt:lpstr>
      <vt:lpstr>Your Turn #1</vt:lpstr>
      <vt:lpstr>Overview of the RStudio Environment </vt:lpstr>
      <vt:lpstr>PowerPoint Presentation</vt:lpstr>
      <vt:lpstr>R for Reproducible Data Analysis</vt:lpstr>
      <vt:lpstr>Replication vs Reproduction</vt:lpstr>
      <vt:lpstr>PowerPoint Presentation</vt:lpstr>
      <vt:lpstr>PowerPoint Presentation</vt:lpstr>
      <vt:lpstr>PowerPoint Presentation</vt:lpstr>
      <vt:lpstr>PowerPoint Presentation</vt:lpstr>
      <vt:lpstr>PowerPoint Presentation</vt:lpstr>
      <vt:lpstr>Using R for Reproducibility</vt:lpstr>
      <vt:lpstr>PowerPoint Presentation</vt:lpstr>
      <vt:lpstr>PowerPoint Presentation</vt:lpstr>
      <vt:lpstr>PowerPoint Presentation</vt:lpstr>
      <vt:lpstr>PowerPoint Presentation</vt:lpstr>
      <vt:lpstr>Your Turn #2</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Dataframes:  Beyond the Vector</vt:lpstr>
      <vt:lpstr>Your Turn #3 </vt:lpstr>
      <vt:lpstr>PowerPoint Presentation</vt:lpstr>
      <vt:lpstr>PowerPoint Presentation</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#4</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642</cp:revision>
  <cp:lastPrinted>2019-02-19T22:36:37Z</cp:lastPrinted>
  <dcterms:created xsi:type="dcterms:W3CDTF">2018-02-01T22:00:01Z</dcterms:created>
  <dcterms:modified xsi:type="dcterms:W3CDTF">2024-11-04T02:57:05Z</dcterms:modified>
</cp:coreProperties>
</file>